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68" r:id="rId3"/>
    <p:sldId id="276" r:id="rId4"/>
    <p:sldId id="277" r:id="rId5"/>
    <p:sldId id="269" r:id="rId6"/>
    <p:sldId id="270" r:id="rId7"/>
    <p:sldId id="274" r:id="rId8"/>
    <p:sldId id="272" r:id="rId9"/>
    <p:sldId id="273" r:id="rId10"/>
    <p:sldId id="271" r:id="rId11"/>
    <p:sldId id="258" r:id="rId12"/>
    <p:sldId id="275" r:id="rId13"/>
    <p:sldId id="260" r:id="rId14"/>
    <p:sldId id="261" r:id="rId15"/>
    <p:sldId id="262" r:id="rId16"/>
    <p:sldId id="284" r:id="rId17"/>
    <p:sldId id="264" r:id="rId18"/>
    <p:sldId id="265" r:id="rId19"/>
    <p:sldId id="280" r:id="rId20"/>
    <p:sldId id="281" r:id="rId21"/>
    <p:sldId id="282" r:id="rId22"/>
    <p:sldId id="285" r:id="rId23"/>
    <p:sldId id="287" r:id="rId24"/>
    <p:sldId id="283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2"/>
    <p:restoredTop sz="91278"/>
  </p:normalViewPr>
  <p:slideViewPr>
    <p:cSldViewPr snapToGrid="0" snapToObjects="1">
      <p:cViewPr varScale="1">
        <p:scale>
          <a:sx n="119" d="100"/>
          <a:sy n="119" d="100"/>
        </p:scale>
        <p:origin x="84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32AA1-1225-9048-80C3-2B6F5854815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EB6C7D-DFD8-944D-93E3-D07F7EBD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135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/run/managing-avds.html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roll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084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</a:t>
            </a:r>
            <a:r>
              <a:rPr lang="en-US" baseline="0" dirty="0"/>
              <a:t> same graphic h</a:t>
            </a:r>
            <a:r>
              <a:rPr lang="en-US" dirty="0"/>
              <a:t>as a misleading title in the textbook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87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https://developer.android.com/studio/run/managing-avds.html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621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804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outline for</a:t>
            </a:r>
            <a:r>
              <a:rPr lang="en-US" baseline="0" dirty="0"/>
              <a:t> today’s session</a:t>
            </a:r>
          </a:p>
          <a:p>
            <a:r>
              <a:rPr lang="en-US" baseline="0" dirty="0"/>
              <a:t>(Answers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Pop</a:t>
            </a:r>
            <a:r>
              <a:rPr lang="en-US" baseline="0" dirty="0"/>
              <a:t> up the Collaborate whiteboard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2010, Steve</a:t>
            </a:r>
            <a:r>
              <a:rPr lang="en-US" baseline="0" dirty="0"/>
              <a:t> Jobs famously announced the beginning of the “post-PC era”.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 to date data: http://</a:t>
            </a:r>
            <a:r>
              <a:rPr lang="en-US" dirty="0" err="1"/>
              <a:t>www.netmarketshare.com</a:t>
            </a:r>
            <a:r>
              <a:rPr lang="en-US" dirty="0"/>
              <a:t>/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outline for</a:t>
            </a:r>
            <a:r>
              <a:rPr lang="en-US" baseline="0" dirty="0"/>
              <a:t> today’s session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10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Dalvik</a:t>
            </a:r>
            <a:r>
              <a:rPr lang="en-US" dirty="0"/>
              <a:t> VM</a:t>
            </a:r>
            <a:r>
              <a:rPr lang="en-US" baseline="0" dirty="0"/>
              <a:t> was replaced by ART (Android Runtime) in Android 4.4, </a:t>
            </a:r>
            <a:r>
              <a:rPr lang="en-US" baseline="0" dirty="0" err="1"/>
              <a:t>KitKat</a:t>
            </a:r>
            <a:r>
              <a:rPr lang="en-US" baseline="0" dirty="0"/>
              <a:t>.</a:t>
            </a:r>
          </a:p>
          <a:p>
            <a:r>
              <a:rPr lang="en-US" baseline="0" dirty="0"/>
              <a:t>Some framework libraries, like Location Manager are deprecated in favor of packages in Google Play Services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EB6C7D-DFD8-944D-93E3-D07F7EBDDEA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76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400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301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885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518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63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841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89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693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40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63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25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10144-19AD-4D4E-902D-E18AF93089D3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FC329-A126-874D-96A4-420629286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71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enymotion.com/pricing-and-licensing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studio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studio/intro/update.html#sdk-manager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/run/managing-avds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urach.com/shop/murach-s-android-programming-2nd-edition-detai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irdsbits.wordpress.com/2014/10/02/how-to-enable-developer-mode-on-an-android-devic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1000"/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7840" y="471809"/>
            <a:ext cx="6916602" cy="5918503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6600" dirty="0"/>
              <a:t>Android </a:t>
            </a:r>
            <a:br>
              <a:rPr lang="en-US" sz="6600" dirty="0"/>
            </a:br>
            <a:r>
              <a:rPr lang="en-US" sz="6600" dirty="0"/>
              <a:t>App</a:t>
            </a:r>
            <a:br>
              <a:rPr lang="en-US" sz="2800" dirty="0"/>
            </a:br>
            <a:r>
              <a:rPr lang="en-US" sz="2800" dirty="0"/>
              <a:t>             </a:t>
            </a:r>
            <a:r>
              <a:rPr lang="en-US" sz="6600" dirty="0"/>
              <a:t>Development 1</a:t>
            </a:r>
            <a:br>
              <a:rPr lang="en-US" sz="6600" dirty="0"/>
            </a:b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4257600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learn Android app development?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Android users outnumber iOS users</a:t>
            </a:r>
          </a:p>
          <a:p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/>
          <a:srcRect t="16418" r="4051" b="1243"/>
          <a:stretch/>
        </p:blipFill>
        <p:spPr>
          <a:xfrm>
            <a:off x="457200" y="2173610"/>
            <a:ext cx="8166846" cy="39525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3647" y="6340211"/>
            <a:ext cx="2646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Units shipped, source: IDC</a:t>
            </a:r>
          </a:p>
        </p:txBody>
      </p:sp>
    </p:spTree>
    <p:extLst>
      <p:ext uri="{BB962C8B-B14F-4D97-AF65-F5344CB8AC3E}">
        <p14:creationId xmlns:p14="http://schemas.microsoft.com/office/powerpoint/2010/main" val="485961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Market Share of US Smartphone Operating Systems in Q3, 2015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351" t="21060" r="6037" b="16740"/>
          <a:stretch/>
        </p:blipFill>
        <p:spPr>
          <a:xfrm>
            <a:off x="1390038" y="1509296"/>
            <a:ext cx="6256422" cy="4396113"/>
          </a:xfrm>
        </p:spPr>
      </p:pic>
      <p:sp>
        <p:nvSpPr>
          <p:cNvPr id="6" name="TextBox 5"/>
          <p:cNvSpPr txBox="1"/>
          <p:nvPr/>
        </p:nvSpPr>
        <p:spPr>
          <a:xfrm>
            <a:off x="2160387" y="6206572"/>
            <a:ext cx="420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The Nielson Company, 12/17/2015 </a:t>
            </a:r>
          </a:p>
        </p:txBody>
      </p:sp>
    </p:spTree>
    <p:extLst>
      <p:ext uri="{BB962C8B-B14F-4D97-AF65-F5344CB8AC3E}">
        <p14:creationId xmlns:p14="http://schemas.microsoft.com/office/powerpoint/2010/main" val="933426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is mobile app development different from other types of development?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What differences can you think of?</a:t>
            </a:r>
            <a:br>
              <a:rPr lang="en-US" dirty="0"/>
            </a:br>
            <a:r>
              <a:rPr lang="en-US" dirty="0"/>
              <a:t>(From a developer’s perspective)</a:t>
            </a:r>
          </a:p>
        </p:txBody>
      </p:sp>
    </p:spTree>
    <p:extLst>
      <p:ext uri="{BB962C8B-B14F-4D97-AF65-F5344CB8AC3E}">
        <p14:creationId xmlns:p14="http://schemas.microsoft.com/office/powerpoint/2010/main" val="1539861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Differences between desktop and mobile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2"/>
            <a:r>
              <a:rPr lang="en-US" dirty="0">
                <a:effectLst/>
              </a:rPr>
              <a:t>Low power devices require apps that use less memory and processor power.</a:t>
            </a:r>
          </a:p>
          <a:p>
            <a:pPr lvl="2"/>
            <a:r>
              <a:rPr lang="en-US" dirty="0">
                <a:effectLst/>
              </a:rPr>
              <a:t>Small screens and a wide variety of form factors and screen rotation require flexible UI designs</a:t>
            </a:r>
          </a:p>
          <a:p>
            <a:pPr lvl="2"/>
            <a:r>
              <a:rPr lang="en-US" dirty="0">
                <a:effectLst/>
              </a:rPr>
              <a:t>Lack of true multi-tasking requires different app lifecycle management (this is changing)</a:t>
            </a:r>
          </a:p>
          <a:p>
            <a:pPr lvl="2"/>
            <a:r>
              <a:rPr lang="en-US" dirty="0">
                <a:effectLst/>
              </a:rPr>
              <a:t>A wide variety of sensors can be used by the app.</a:t>
            </a:r>
          </a:p>
          <a:p>
            <a:pPr lvl="2"/>
            <a:r>
              <a:rPr lang="en-US" dirty="0">
                <a:effectLst/>
              </a:rPr>
              <a:t>Connectivity to the internet is not always assured- apps need to handle intermittent connectivity.</a:t>
            </a:r>
          </a:p>
          <a:p>
            <a:pPr lvl="2"/>
            <a:r>
              <a:rPr lang="en-US" dirty="0">
                <a:effectLst/>
              </a:rPr>
              <a:t>Users have higher expectations for responsiveness of the UI.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073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3600" dirty="0">
                <a:effectLst/>
              </a:rPr>
              <a:t>Development environments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8294"/>
            <a:ext cx="8229600" cy="5008100"/>
          </a:xfrm>
        </p:spPr>
        <p:txBody>
          <a:bodyPr>
            <a:normAutofit/>
          </a:bodyPr>
          <a:lstStyle/>
          <a:p>
            <a:pPr lvl="2"/>
            <a:r>
              <a:rPr lang="en-US" dirty="0">
                <a:effectLst/>
              </a:rPr>
              <a:t>iOS: Objective C or Swift using X-Code</a:t>
            </a:r>
          </a:p>
          <a:p>
            <a:pPr lvl="2"/>
            <a:r>
              <a:rPr lang="en-US" dirty="0">
                <a:effectLst/>
              </a:rPr>
              <a:t>Android: Java or Kotlin using Android Studio (intelliJ)</a:t>
            </a:r>
          </a:p>
          <a:p>
            <a:pPr lvl="2"/>
            <a:r>
              <a:rPr lang="en-US" dirty="0">
                <a:effectLst/>
              </a:rPr>
              <a:t>Cross-platform</a:t>
            </a:r>
          </a:p>
          <a:p>
            <a:pPr lvl="3"/>
            <a:r>
              <a:rPr lang="en-US" dirty="0">
                <a:effectLst/>
              </a:rPr>
              <a:t>HTML5 &amp; JavaScript: Apache Cordova (Phone-gap, etc.), Ionic, React Native, etc.</a:t>
            </a:r>
          </a:p>
          <a:p>
            <a:pPr lvl="4"/>
            <a:r>
              <a:rPr lang="en-US" dirty="0"/>
              <a:t>Full app runs on iOS and Android</a:t>
            </a:r>
            <a:endParaRPr lang="en-US" dirty="0">
              <a:effectLst/>
            </a:endParaRPr>
          </a:p>
          <a:p>
            <a:pPr lvl="3"/>
            <a:r>
              <a:rPr lang="en-US" dirty="0">
                <a:effectLst/>
              </a:rPr>
              <a:t>C#, .and NET with Xamarin: </a:t>
            </a:r>
          </a:p>
          <a:p>
            <a:pPr lvl="4"/>
            <a:r>
              <a:rPr lang="en-US" dirty="0"/>
              <a:t>Windows, Linux (limited), Mac OS, iOS, and Android</a:t>
            </a:r>
          </a:p>
          <a:p>
            <a:pPr lvl="4"/>
            <a:r>
              <a:rPr lang="en-US" dirty="0"/>
              <a:t>Native UIs:</a:t>
            </a:r>
            <a:r>
              <a:rPr lang="en-US" dirty="0">
                <a:effectLst/>
              </a:rPr>
              <a:t> All code except the UI is portable</a:t>
            </a:r>
          </a:p>
          <a:p>
            <a:pPr lvl="4"/>
            <a:r>
              <a:rPr lang="en-US" dirty="0"/>
              <a:t>Xamarin Forms (XAML): The whole app is portable</a:t>
            </a:r>
            <a:endParaRPr lang="en-US" dirty="0">
              <a:effectLst/>
            </a:endParaRPr>
          </a:p>
          <a:p>
            <a:pPr lvl="3"/>
            <a:r>
              <a:rPr lang="en-US" dirty="0"/>
              <a:t>Dart with Flutter</a:t>
            </a:r>
          </a:p>
          <a:p>
            <a:pPr lvl="4"/>
            <a:r>
              <a:rPr lang="en-US" dirty="0">
                <a:effectLst/>
              </a:rPr>
              <a:t>Requires </a:t>
            </a:r>
            <a:r>
              <a:rPr lang="en-US" dirty="0"/>
              <a:t>Flutter app engine</a:t>
            </a:r>
          </a:p>
          <a:p>
            <a:pPr lvl="4"/>
            <a:r>
              <a:rPr lang="en-US" dirty="0">
                <a:effectLst/>
              </a:rPr>
              <a:t>Full app runs on Android and iOS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060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look at the syllabus together. </a:t>
            </a:r>
          </a:p>
          <a:p>
            <a:pPr marL="0" indent="0">
              <a:buNone/>
            </a:pPr>
            <a:r>
              <a:rPr lang="en-US" dirty="0"/>
              <a:t>It’s available on Canvas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935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and Labs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look at this week’s assignments on Canvas.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484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dirty="0">
                <a:effectLst/>
              </a:rPr>
              <a:t>Environment for Android App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/>
              <a:t>The Android Studio installer will install everything needed:</a:t>
            </a:r>
            <a:endParaRPr lang="en-US" dirty="0">
              <a:effectLst/>
            </a:endParaRPr>
          </a:p>
          <a:p>
            <a:pPr lvl="2"/>
            <a:r>
              <a:rPr lang="en-US" dirty="0">
                <a:effectLst/>
              </a:rPr>
              <a:t>Java SDK (if it isn’t already installed)</a:t>
            </a:r>
          </a:p>
          <a:p>
            <a:pPr lvl="2"/>
            <a:r>
              <a:rPr lang="en-US" dirty="0">
                <a:effectLst/>
              </a:rPr>
              <a:t>Android SDK</a:t>
            </a:r>
          </a:p>
          <a:p>
            <a:pPr lvl="2"/>
            <a:r>
              <a:rPr lang="en-US" dirty="0">
                <a:effectLst/>
              </a:rPr>
              <a:t>Android Studio IDE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 based on IntelliJ IDEA by JetBrains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614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3600" dirty="0"/>
              <a:t>T</a:t>
            </a:r>
            <a:r>
              <a:rPr lang="en-US" sz="3600" dirty="0">
                <a:effectLst/>
              </a:rPr>
              <a:t>esting and Emulators for Android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effectLst/>
              </a:rPr>
              <a:t>Android Debug Bridge (part of the Android SDK)</a:t>
            </a:r>
            <a:endParaRPr lang="en-US" dirty="0"/>
          </a:p>
          <a:p>
            <a:pPr lvl="1"/>
            <a:r>
              <a:rPr lang="en-US" dirty="0"/>
              <a:t>Connects the IDE to a device or Emulator</a:t>
            </a:r>
          </a:p>
          <a:p>
            <a:r>
              <a:rPr lang="en-US" dirty="0">
                <a:effectLst/>
              </a:rPr>
              <a:t>Google Emulator (part of the Android SDK)</a:t>
            </a:r>
          </a:p>
          <a:p>
            <a:pPr lvl="1"/>
            <a:r>
              <a:rPr lang="en-US" dirty="0"/>
              <a:t>Notoriously slow unless you use Haxm (Hardware Acceleration Manager)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Intel Haxm</a:t>
            </a:r>
            <a:endParaRPr lang="en-US" dirty="0"/>
          </a:p>
          <a:p>
            <a:pPr lvl="1"/>
            <a:r>
              <a:rPr lang="en-US" dirty="0"/>
              <a:t>Downloadable via the Android SDK Manager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GenyMotion</a:t>
            </a:r>
          </a:p>
          <a:p>
            <a:pPr lvl="1"/>
            <a:r>
              <a:rPr lang="en-US" dirty="0">
                <a:hlinkClick r:id="rId2"/>
              </a:rPr>
              <a:t>https://www.genymotion.com/pricing-and-licensing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effectLst/>
              </a:rPr>
              <a:t>The Individual, Basic plan is free</a:t>
            </a:r>
          </a:p>
          <a:p>
            <a:r>
              <a:rPr lang="en-US" dirty="0">
                <a:effectLst/>
              </a:rPr>
              <a:t>Actual Android device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486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txBody>
          <a:bodyPr>
            <a:normAutofit fontScale="90000"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3600" dirty="0">
                <a:effectLst/>
              </a:rPr>
              <a:t>Android Stack</a:t>
            </a:r>
            <a:endParaRPr lang="en-US" sz="3600" dirty="0"/>
          </a:p>
        </p:txBody>
      </p:sp>
      <p:pic>
        <p:nvPicPr>
          <p:cNvPr id="4" name="Content Placeholder 3" descr="C:\Users\Ray\Documents\1-05.png"/>
          <p:cNvPicPr>
            <a:picLocks noGrp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28"/>
          <a:stretch/>
        </p:blipFill>
        <p:spPr bwMode="auto">
          <a:xfrm>
            <a:off x="457200" y="954049"/>
            <a:ext cx="8229600" cy="5334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457200" y="6494502"/>
            <a:ext cx="44302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/>
              <a:t>Murach's Android Programming (2nd Ed.), C1</a:t>
            </a: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638800" y="648652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/>
              <a:t>© 2015, Mike Murach &amp; Associates, Inc.</a:t>
            </a:r>
          </a:p>
        </p:txBody>
      </p:sp>
    </p:spTree>
    <p:extLst>
      <p:ext uri="{BB962C8B-B14F-4D97-AF65-F5344CB8AC3E}">
        <p14:creationId xmlns:p14="http://schemas.microsoft.com/office/powerpoint/2010/main" val="1634136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36328793"/>
              </p:ext>
            </p:extLst>
          </p:nvPr>
        </p:nvGraphicFramePr>
        <p:xfrm>
          <a:off x="457200" y="1600200"/>
          <a:ext cx="3811200" cy="38725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7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994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8284">
                <a:tc>
                  <a:txBody>
                    <a:bodyPr/>
                    <a:lstStyle/>
                    <a:p>
                      <a:r>
                        <a:rPr lang="en-US" dirty="0"/>
                        <a:t>Wk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284"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Intro</a:t>
                      </a:r>
                      <a:r>
                        <a:rPr lang="en-US" sz="2800" baseline="0" dirty="0"/>
                        <a:t> +</a:t>
                      </a:r>
                      <a:r>
                        <a:rPr lang="en-US" sz="2800" dirty="0"/>
                        <a:t> </a:t>
                      </a:r>
                      <a:br>
                        <a:rPr lang="en-US" sz="2800" dirty="0"/>
                      </a:br>
                      <a:r>
                        <a:rPr lang="en-US" sz="2800" dirty="0"/>
                        <a:t>single-screen apps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284">
                <a:tc>
                  <a:txBody>
                    <a:bodyPr/>
                    <a:lstStyle/>
                    <a:p>
                      <a:r>
                        <a:rPr lang="en-US" sz="2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Activity Lifecycle + saving</a:t>
                      </a:r>
                      <a:r>
                        <a:rPr lang="en-US" sz="2800" baseline="0" dirty="0"/>
                        <a:t> activity state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284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/>
                        <a:t>Menus and themes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284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Multi-screen</a:t>
                      </a:r>
                      <a:r>
                        <a:rPr lang="en-US" sz="2800" baseline="0" dirty="0"/>
                        <a:t> apps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8284">
                <a:tc>
                  <a:txBody>
                    <a:bodyPr/>
                    <a:lstStyle/>
                    <a:p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Fragments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22388338"/>
              </p:ext>
            </p:extLst>
          </p:nvPr>
        </p:nvGraphicFramePr>
        <p:xfrm>
          <a:off x="4412426" y="1600200"/>
          <a:ext cx="4274374" cy="38667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851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5862">
                <a:tc>
                  <a:txBody>
                    <a:bodyPr/>
                    <a:lstStyle/>
                    <a:p>
                      <a:r>
                        <a:rPr lang="en-US" dirty="0"/>
                        <a:t>Wk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7676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/>
                        <a:t>Reading XML files + Asynch Tasks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177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List 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177">
                <a:tc>
                  <a:txBody>
                    <a:bodyPr/>
                    <a:lstStyle/>
                    <a:p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SQLite</a:t>
                      </a:r>
                      <a:r>
                        <a:rPr lang="en-US" sz="2800" baseline="0" dirty="0"/>
                        <a:t> Database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7676">
                <a:tc>
                  <a:txBody>
                    <a:bodyPr/>
                    <a:lstStyle/>
                    <a:p>
                      <a:r>
                        <a:rPr lang="en-US" sz="2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Consuming a web service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5177">
                <a:tc>
                  <a:txBody>
                    <a:bodyPr/>
                    <a:lstStyle/>
                    <a:p>
                      <a:r>
                        <a:rPr lang="en-US" sz="2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Geolocation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59895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9162"/>
          </a:xfrm>
        </p:spPr>
        <p:txBody>
          <a:bodyPr>
            <a:norm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3600" dirty="0">
                <a:effectLst/>
              </a:rPr>
              <a:t>Application Development Work-Flow</a:t>
            </a:r>
            <a:endParaRPr lang="en-US" sz="3600" dirty="0"/>
          </a:p>
        </p:txBody>
      </p:sp>
      <p:sp>
        <p:nvSpPr>
          <p:cNvPr id="5" name="Rectangle 4"/>
          <p:cNvSpPr/>
          <p:nvPr/>
        </p:nvSpPr>
        <p:spPr>
          <a:xfrm>
            <a:off x="457200" y="6494502"/>
            <a:ext cx="44302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/>
              <a:t>Murach's Android Programming (2nd Ed.), C1</a:t>
            </a: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638800" y="648652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/>
              <a:t>© 2015, Mike Murach &amp; Associates, Inc.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270" b="-9270"/>
          <a:stretch>
            <a:fillRect/>
          </a:stretch>
        </p:blipFill>
        <p:spPr>
          <a:xfrm>
            <a:off x="457200" y="1295400"/>
            <a:ext cx="822960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738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Install Android 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and install Android Studio from:</a:t>
            </a:r>
            <a:br>
              <a:rPr lang="en-US" dirty="0"/>
            </a:br>
            <a:r>
              <a:rPr lang="en-US" dirty="0">
                <a:hlinkClick r:id="rId2"/>
              </a:rPr>
              <a:t>https://developer.android.com/studio/</a:t>
            </a:r>
            <a:br>
              <a:rPr lang="en-US" dirty="0"/>
            </a:br>
            <a:endParaRPr lang="en-US" dirty="0"/>
          </a:p>
          <a:p>
            <a:r>
              <a:rPr lang="en-US" dirty="0"/>
              <a:t>Available for:</a:t>
            </a:r>
          </a:p>
          <a:p>
            <a:pPr lvl="1"/>
            <a:r>
              <a:rPr lang="en-US" dirty="0"/>
              <a:t>OS X</a:t>
            </a:r>
          </a:p>
          <a:p>
            <a:pPr lvl="1"/>
            <a:r>
              <a:rPr lang="en-US" dirty="0"/>
              <a:t>Windows</a:t>
            </a:r>
          </a:p>
          <a:p>
            <a:pPr lvl="1"/>
            <a:r>
              <a:rPr lang="en-US" dirty="0"/>
              <a:t>Linux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772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Tour: The Android SDK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the Android Studio menu, click on:</a:t>
            </a:r>
          </a:p>
          <a:p>
            <a:pPr lvl="1"/>
            <a:r>
              <a:rPr lang="en-US" dirty="0"/>
              <a:t>Tools</a:t>
            </a:r>
          </a:p>
          <a:p>
            <a:pPr lvl="2"/>
            <a:r>
              <a:rPr lang="en-US" dirty="0"/>
              <a:t>Android</a:t>
            </a:r>
          </a:p>
          <a:p>
            <a:pPr lvl="3"/>
            <a:r>
              <a:rPr lang="en-US" dirty="0"/>
              <a:t>SDK Manager</a:t>
            </a:r>
          </a:p>
          <a:p>
            <a:r>
              <a:rPr lang="en-US" dirty="0"/>
              <a:t>Read about the Android SDK here: </a:t>
            </a:r>
            <a:r>
              <a:rPr lang="en-US" dirty="0">
                <a:hlinkClick r:id="rId2"/>
              </a:rPr>
              <a:t>https://developer.android.com/studio/intro/update.html#sdk-manager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7931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Configure an Emulator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the Android Studio menu, click on:</a:t>
            </a:r>
          </a:p>
          <a:p>
            <a:pPr lvl="1"/>
            <a:r>
              <a:rPr lang="en-US" dirty="0"/>
              <a:t>Tools</a:t>
            </a:r>
          </a:p>
          <a:p>
            <a:pPr lvl="2"/>
            <a:r>
              <a:rPr lang="en-US" dirty="0"/>
              <a:t>Android</a:t>
            </a:r>
          </a:p>
          <a:p>
            <a:pPr lvl="3"/>
            <a:r>
              <a:rPr lang="en-US" dirty="0" err="1"/>
              <a:t>AVDManager</a:t>
            </a:r>
            <a:endParaRPr lang="en-US" dirty="0"/>
          </a:p>
          <a:p>
            <a:r>
              <a:rPr lang="en-US" dirty="0"/>
              <a:t>Read the AVD Configuration guide here: </a:t>
            </a:r>
            <a:r>
              <a:rPr lang="en-US" dirty="0">
                <a:hlinkClick r:id="rId3"/>
              </a:rPr>
              <a:t>https://developer.android.com/studio/run/managing-avds.html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637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Build and Run an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Download the textbook apps and exercises from</a:t>
            </a:r>
            <a:br>
              <a:rPr lang="en-US" dirty="0"/>
            </a:br>
            <a:r>
              <a:rPr lang="en-US" sz="2800" dirty="0">
                <a:hlinkClick r:id="rId3"/>
              </a:rPr>
              <a:t>www.murach.com/shop/murach-s-android-programming-2nd-edition-detail</a:t>
            </a:r>
            <a:r>
              <a:rPr lang="en-US" sz="2800" dirty="0"/>
              <a:t> </a:t>
            </a:r>
          </a:p>
          <a:p>
            <a:r>
              <a:rPr lang="en-US" dirty="0"/>
              <a:t>Open the Ch. 3 Tip Calculator project in Android Studio (builds automatically)</a:t>
            </a:r>
          </a:p>
          <a:p>
            <a:r>
              <a:rPr lang="en-US" dirty="0"/>
              <a:t>Run the app on an emulator</a:t>
            </a:r>
          </a:p>
          <a:p>
            <a:r>
              <a:rPr lang="en-US" dirty="0"/>
              <a:t>Run the app on a physical device</a:t>
            </a:r>
          </a:p>
          <a:p>
            <a:pPr lvl="1"/>
            <a:r>
              <a:rPr lang="en-US" dirty="0"/>
              <a:t>How to enable developer mode:</a:t>
            </a:r>
            <a:br>
              <a:rPr lang="en-US" dirty="0"/>
            </a:br>
            <a:r>
              <a:rPr lang="en-US" dirty="0">
                <a:hlinkClick r:id="rId4"/>
              </a:rPr>
              <a:t>birdsbits.wordpress.com/2014/10/02/how-to-enable-developer-mode-on-an-android-device</a:t>
            </a:r>
            <a:r>
              <a:rPr lang="en-US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CF4AEB-6625-6A49-B4EF-CB775B50A1DE}"/>
              </a:ext>
            </a:extLst>
          </p:cNvPr>
          <p:cNvSpPr txBox="1"/>
          <p:nvPr/>
        </p:nvSpPr>
        <p:spPr>
          <a:xfrm>
            <a:off x="-1448972" y="26447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99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BSEE from PSU, MA in Linguistics from U of O</a:t>
            </a:r>
          </a:p>
          <a:p>
            <a:r>
              <a:rPr lang="en-US" dirty="0"/>
              <a:t>Worked as an EE at TriQuint Semiconductor, then morphed into a software engineer.</a:t>
            </a:r>
          </a:p>
          <a:p>
            <a:r>
              <a:rPr lang="en-US" dirty="0"/>
              <a:t>Senior software engineer at Axian Inc.</a:t>
            </a:r>
          </a:p>
          <a:p>
            <a:r>
              <a:rPr lang="en-US" dirty="0"/>
              <a:t>Started Creative CyberSolutions, a software development business</a:t>
            </a:r>
          </a:p>
          <a:p>
            <a:r>
              <a:rPr lang="en-US" dirty="0"/>
              <a:t>Lane Community College, Computer Information Technology (CIT) faculty since 2009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51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>
                <a:lumMod val="60000"/>
                <a:lumOff val="40000"/>
              </a:schemeClr>
            </a:gs>
            <a:gs pos="55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degree are you pursuing?</a:t>
            </a:r>
          </a:p>
          <a:p>
            <a:r>
              <a:rPr lang="en-US" dirty="0"/>
              <a:t>What mobile devices do you own?</a:t>
            </a:r>
          </a:p>
          <a:p>
            <a:r>
              <a:rPr lang="en-US" dirty="0"/>
              <a:t>Programming experience?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594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the next few slides we will discuss:</a:t>
            </a:r>
          </a:p>
          <a:p>
            <a:r>
              <a:rPr lang="en-US" dirty="0"/>
              <a:t>Why learn to do mobile app development?</a:t>
            </a:r>
          </a:p>
          <a:p>
            <a:pPr lvl="1"/>
            <a:r>
              <a:rPr lang="en-US" dirty="0"/>
              <a:t>Why Android?</a:t>
            </a:r>
          </a:p>
          <a:p>
            <a:r>
              <a:rPr lang="en-US" dirty="0"/>
              <a:t>How is mobile app development different from other types of development?</a:t>
            </a:r>
          </a:p>
          <a:p>
            <a:r>
              <a:rPr lang="en-US" dirty="0"/>
              <a:t>What tools and frameworks can be used for mobile app development?</a:t>
            </a:r>
          </a:p>
        </p:txBody>
      </p:sp>
    </p:spTree>
    <p:extLst>
      <p:ext uri="{BB962C8B-B14F-4D97-AF65-F5344CB8AC3E}">
        <p14:creationId xmlns:p14="http://schemas.microsoft.com/office/powerpoint/2010/main" val="971229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learn mobile app development?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What reasons can you think of?</a:t>
            </a:r>
          </a:p>
        </p:txBody>
      </p:sp>
    </p:spTree>
    <p:extLst>
      <p:ext uri="{BB962C8B-B14F-4D97-AF65-F5344CB8AC3E}">
        <p14:creationId xmlns:p14="http://schemas.microsoft.com/office/powerpoint/2010/main" val="1761825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learn mobile app development?</a:t>
            </a:r>
            <a:br>
              <a:rPr lang="en-US" dirty="0"/>
            </a:br>
            <a:r>
              <a:rPr lang="en-US" dirty="0"/>
              <a:t>1. Business opportunity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Mobile users outnumber desktop users</a:t>
            </a:r>
          </a:p>
          <a:p>
            <a:endParaRPr lang="en-US" dirty="0"/>
          </a:p>
        </p:txBody>
      </p:sp>
      <p:pic>
        <p:nvPicPr>
          <p:cNvPr id="4" name="Picture 3" descr="Mobile-stats-vs-desktop-users-glob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072" y="2224800"/>
            <a:ext cx="6289671" cy="463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919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learn mobile app development?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 It’s fun and interesting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is fun and interesting about it to you?</a:t>
            </a:r>
          </a:p>
        </p:txBody>
      </p:sp>
    </p:spTree>
    <p:extLst>
      <p:ext uri="{BB962C8B-B14F-4D97-AF65-F5344CB8AC3E}">
        <p14:creationId xmlns:p14="http://schemas.microsoft.com/office/powerpoint/2010/main" val="3222028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4000">
              <a:schemeClr val="tx2">
                <a:lumMod val="20000"/>
                <a:lumOff val="8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learn mobile app development?</a:t>
            </a:r>
            <a:br>
              <a:rPr lang="en-US" dirty="0"/>
            </a:br>
            <a:r>
              <a:rPr lang="en-US" dirty="0"/>
              <a:t>2. It’s fun and interesting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apps are more “personal”. They go with you everywhere</a:t>
            </a:r>
          </a:p>
          <a:p>
            <a:r>
              <a:rPr lang="en-US" dirty="0"/>
              <a:t>Mobile devices have useful sensors: geolocation, temperature, accelerometers, touch, etc.</a:t>
            </a:r>
          </a:p>
          <a:p>
            <a:r>
              <a:rPr lang="en-US" dirty="0"/>
              <a:t>Mobile phone apps can incorporate communication features</a:t>
            </a:r>
          </a:p>
        </p:txBody>
      </p:sp>
    </p:spTree>
    <p:extLst>
      <p:ext uri="{BB962C8B-B14F-4D97-AF65-F5344CB8AC3E}">
        <p14:creationId xmlns:p14="http://schemas.microsoft.com/office/powerpoint/2010/main" val="338971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3570</TotalTime>
  <Words>887</Words>
  <Application>Microsoft Macintosh PowerPoint</Application>
  <PresentationFormat>On-screen Show (4:3)</PresentationFormat>
  <Paragraphs>159</Paragraphs>
  <Slides>24</Slides>
  <Notes>12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Android  App              Development 1 </vt:lpstr>
      <vt:lpstr>Course Overview</vt:lpstr>
      <vt:lpstr>About me</vt:lpstr>
      <vt:lpstr>About you</vt:lpstr>
      <vt:lpstr>Introduction</vt:lpstr>
      <vt:lpstr>Why learn mobile app development?</vt:lpstr>
      <vt:lpstr>Why learn mobile app development? 1. Business opportunity</vt:lpstr>
      <vt:lpstr>Why learn mobile app development?</vt:lpstr>
      <vt:lpstr>Why learn mobile app development? 2. It’s fun and interesting</vt:lpstr>
      <vt:lpstr>Why learn Android app development?</vt:lpstr>
      <vt:lpstr>Market Share of US Smartphone Operating Systems in Q3, 2015</vt:lpstr>
      <vt:lpstr>How is mobile app development different from other types of development?</vt:lpstr>
      <vt:lpstr>Differences between desktop and mobile development</vt:lpstr>
      <vt:lpstr>Development environments</vt:lpstr>
      <vt:lpstr>Syllabus</vt:lpstr>
      <vt:lpstr>Reading and Labs</vt:lpstr>
      <vt:lpstr>Environment for Android App Development</vt:lpstr>
      <vt:lpstr>Testing and Emulators for Android</vt:lpstr>
      <vt:lpstr>Android Stack</vt:lpstr>
      <vt:lpstr>Application Development Work-Flow</vt:lpstr>
      <vt:lpstr>Exercise: Install Android Studio</vt:lpstr>
      <vt:lpstr>Tour: The Android SDK</vt:lpstr>
      <vt:lpstr>Exercise: Configure an Emulator</vt:lpstr>
      <vt:lpstr>Exercise: Build and Run an App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Office</dc:creator>
  <cp:lastModifiedBy>Brian Bird</cp:lastModifiedBy>
  <cp:revision>73</cp:revision>
  <dcterms:created xsi:type="dcterms:W3CDTF">2016-03-27T03:55:45Z</dcterms:created>
  <dcterms:modified xsi:type="dcterms:W3CDTF">2019-09-30T19:30:46Z</dcterms:modified>
</cp:coreProperties>
</file>

<file path=docProps/thumbnail.jpeg>
</file>